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7485" autoAdjust="0"/>
  </p:normalViewPr>
  <p:slideViewPr>
    <p:cSldViewPr snapToGrid="0">
      <p:cViewPr varScale="1">
        <p:scale>
          <a:sx n="77" d="100"/>
          <a:sy n="77" d="100"/>
        </p:scale>
        <p:origin x="1878" y="90"/>
      </p:cViewPr>
      <p:guideLst/>
    </p:cSldViewPr>
  </p:slideViewPr>
  <p:notesTextViewPr>
    <p:cViewPr>
      <p:scale>
        <a:sx n="232" d="100"/>
        <a:sy n="232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7FBED-B7F9-4131-93F4-470C02CC7AFD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r-Latn-R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DDB8-57EB-4E21-9D41-14D5805C3B7C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6239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1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972034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Razvoj</a:t>
            </a:r>
            <a:r>
              <a:rPr lang="en-US" dirty="0"/>
              <a:t> </a:t>
            </a:r>
            <a:r>
              <a:rPr lang="en-US" dirty="0" err="1"/>
              <a:t>klijentske</a:t>
            </a:r>
            <a:r>
              <a:rPr lang="en-US" dirty="0"/>
              <a:t> </a:t>
            </a:r>
            <a:r>
              <a:rPr lang="en-US" dirty="0" err="1"/>
              <a:t>strane</a:t>
            </a:r>
            <a:r>
              <a:rPr lang="en-US" dirty="0"/>
              <a:t> </a:t>
            </a:r>
            <a:r>
              <a:rPr lang="en-US" dirty="0" err="1"/>
              <a:t>tj</a:t>
            </a:r>
            <a:r>
              <a:rPr lang="en-US" dirty="0"/>
              <a:t>. o</a:t>
            </a:r>
            <a:r>
              <a:rPr lang="sr-Latn-RS" dirty="0" err="1"/>
              <a:t>dnosi</a:t>
            </a:r>
            <a:r>
              <a:rPr lang="sr-Latn-RS" dirty="0"/>
              <a:t> se na proces razvoja korisničkog interfejsa i funkcionalnosti koje korisnici direktno vide i interaguju sa njima prilikom korišćenja web aplikacija</a:t>
            </a:r>
            <a:r>
              <a:rPr lang="en-US" dirty="0"/>
              <a:t>. </a:t>
            </a:r>
          </a:p>
          <a:p>
            <a:r>
              <a:rPr lang="en-US" b="1" dirty="0"/>
              <a:t>HTML</a:t>
            </a:r>
            <a:r>
              <a:rPr lang="en-US" dirty="0"/>
              <a:t> - </a:t>
            </a:r>
            <a:r>
              <a:rPr lang="sr-Latn-RS" dirty="0"/>
              <a:t>Standardni jezik za označavanje i strukturiranje sadržaja veb stranica. </a:t>
            </a:r>
            <a:endParaRPr lang="en-US" dirty="0"/>
          </a:p>
          <a:p>
            <a:r>
              <a:rPr lang="en-US" b="1" dirty="0"/>
              <a:t>CSS</a:t>
            </a:r>
            <a:r>
              <a:rPr lang="en-US" dirty="0"/>
              <a:t> - </a:t>
            </a:r>
            <a:r>
              <a:rPr lang="sr-Latn-RS" dirty="0"/>
              <a:t>Omogućava definisanje izgleda i prezentacije elemenata ( boje, fontovi, raspored, veličine i druge vizuelne karakteristike ) koje smo </a:t>
            </a:r>
            <a:r>
              <a:rPr lang="sr-Latn-RS" dirty="0" err="1"/>
              <a:t>strukturirali</a:t>
            </a:r>
            <a:r>
              <a:rPr lang="sr-Latn-RS" dirty="0"/>
              <a:t> koristeći HTML.</a:t>
            </a:r>
            <a:endParaRPr lang="en-US" dirty="0"/>
          </a:p>
          <a:p>
            <a:r>
              <a:rPr lang="sr-Latn-RS" b="1" dirty="0" err="1"/>
              <a:t>JavaScript</a:t>
            </a:r>
            <a:r>
              <a:rPr lang="en-US" dirty="0"/>
              <a:t> - </a:t>
            </a:r>
            <a:r>
              <a:rPr lang="sr-Latn-RS" dirty="0"/>
              <a:t>interaktivnost i dinamičnost</a:t>
            </a:r>
            <a:r>
              <a:rPr lang="en-US" dirty="0"/>
              <a:t> </a:t>
            </a:r>
            <a:r>
              <a:rPr lang="sr-Latn-RS" dirty="0"/>
              <a:t>Omogućava programerima da kontrolišu ponašanje elemenata na veb stranici, reaguju na korisničke akcije (kao što su klikovi i unos teksta) i dinamički ažuriraju prikaz stranice bez potrebe za ponovnim učitavanjem celokupne stranice. </a:t>
            </a:r>
            <a:endParaRPr lang="en-US" dirty="0"/>
          </a:p>
          <a:p>
            <a:r>
              <a:rPr lang="sr-Latn-RS" b="1" dirty="0" err="1"/>
              <a:t>TypeScript</a:t>
            </a:r>
            <a:r>
              <a:rPr lang="en-US" dirty="0"/>
              <a:t> - </a:t>
            </a:r>
            <a:r>
              <a:rPr lang="sr-Latn-RS" dirty="0"/>
              <a:t>Jezik za programiranje koji proširuje funkcionalnosti </a:t>
            </a:r>
            <a:r>
              <a:rPr lang="sr-Latn-RS" dirty="0" err="1"/>
              <a:t>JavaScript</a:t>
            </a:r>
            <a:r>
              <a:rPr lang="sr-Latn-RS" dirty="0"/>
              <a:t>-a dodavanjem statičkog tipovanja. To znači da programeri mogu definisati tipove podataka (kao što su brojevi, stringovi, objekti, itd.) za promenljive, funkcije, klase i druge </a:t>
            </a:r>
            <a:r>
              <a:rPr lang="sr-Latn-RS" dirty="0" err="1"/>
              <a:t>konstrukte</a:t>
            </a:r>
            <a:r>
              <a:rPr lang="sr-Latn-RS" dirty="0"/>
              <a:t>.</a:t>
            </a:r>
            <a:r>
              <a:rPr lang="en-US" dirty="0"/>
              <a:t> </a:t>
            </a:r>
          </a:p>
          <a:p>
            <a:r>
              <a:rPr lang="sr-Latn-RS" b="1" dirty="0" err="1"/>
              <a:t>Angular</a:t>
            </a:r>
            <a:r>
              <a:rPr lang="en-US" dirty="0"/>
              <a:t> - </a:t>
            </a:r>
            <a:r>
              <a:rPr lang="sr-Latn-RS" b="0" i="0" dirty="0" err="1">
                <a:solidFill>
                  <a:srgbClr val="D1D5DB"/>
                </a:solidFill>
                <a:effectLst/>
                <a:latin typeface="Söhne"/>
              </a:rPr>
              <a:t>Angular</a:t>
            </a:r>
            <a:r>
              <a:rPr lang="sr-Latn-RS" b="0" i="0" dirty="0">
                <a:solidFill>
                  <a:srgbClr val="D1D5DB"/>
                </a:solidFill>
                <a:effectLst/>
                <a:latin typeface="Söhne"/>
              </a:rPr>
              <a:t> je moćan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JavaScript</a:t>
            </a:r>
            <a:r>
              <a:rPr lang="sr-Latn-R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sr-Latn-RS" b="0" i="0" dirty="0" err="1">
                <a:solidFill>
                  <a:srgbClr val="D1D5DB"/>
                </a:solidFill>
                <a:effectLst/>
                <a:latin typeface="Söhne"/>
              </a:rPr>
              <a:t>framework</a:t>
            </a:r>
            <a:r>
              <a:rPr lang="sr-Latn-RS" b="0" i="0" dirty="0">
                <a:solidFill>
                  <a:srgbClr val="D1D5DB"/>
                </a:solidFill>
                <a:effectLst/>
                <a:latin typeface="Söhne"/>
              </a:rPr>
              <a:t> za izgradnju modernih web aplikacija sa visokim performansama i skalabilnošću.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2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68920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Samostalna aplikacija ili modul koji je fokusiran na specifičnu funkcionalnost ili deo korisničkog interfejsa. Oni mogu biti razvijani od strane različitih timova ili pojedinaca, a zatim integrisani u glavnu aplikaciju</a:t>
            </a:r>
            <a:r>
              <a:rPr lang="en-US" dirty="0"/>
              <a:t>. </a:t>
            </a:r>
            <a:r>
              <a:rPr lang="sr-Latn-RS" dirty="0"/>
              <a:t>Ovaj pristup omogućava agilnost u razvoju, ubrzava implementaciju novih funkcionalnosti i olakšava održavanje kompleksnih veb aplikacija. </a:t>
            </a:r>
            <a:endParaRPr lang="en-US" dirty="0"/>
          </a:p>
          <a:p>
            <a:r>
              <a:rPr lang="en-US" b="1" dirty="0"/>
              <a:t>Single Spa </a:t>
            </a:r>
            <a:r>
              <a:rPr lang="en-US" dirty="0"/>
              <a:t>- </a:t>
            </a:r>
            <a:r>
              <a:rPr lang="sr-Latn-RS" dirty="0" err="1"/>
              <a:t>JavaScript</a:t>
            </a:r>
            <a:r>
              <a:rPr lang="sr-Latn-RS" dirty="0"/>
              <a:t> okvir (</a:t>
            </a:r>
            <a:r>
              <a:rPr lang="sr-Latn-RS" dirty="0" err="1"/>
              <a:t>framework</a:t>
            </a:r>
            <a:r>
              <a:rPr lang="sr-Latn-RS" dirty="0"/>
              <a:t>) otvorenog koda koji omogućava razvoj </a:t>
            </a:r>
            <a:r>
              <a:rPr lang="sr-Latn-RS" dirty="0" err="1"/>
              <a:t>mikrofrontend</a:t>
            </a:r>
            <a:r>
              <a:rPr lang="sr-Latn-RS" dirty="0"/>
              <a:t> arhitekture</a:t>
            </a:r>
            <a:r>
              <a:rPr lang="en-US" dirty="0"/>
              <a:t>.</a:t>
            </a:r>
          </a:p>
          <a:p>
            <a:r>
              <a:rPr lang="en-US" dirty="0"/>
              <a:t>I</a:t>
            </a:r>
            <a:r>
              <a:rPr lang="sr-Latn-RS" dirty="0" err="1"/>
              <a:t>ntegrisanje</a:t>
            </a:r>
            <a:r>
              <a:rPr lang="sr-Latn-RS" dirty="0"/>
              <a:t> </a:t>
            </a:r>
            <a:r>
              <a:rPr lang="sr-Latn-RS" dirty="0" err="1"/>
              <a:t>mikrofrontenda</a:t>
            </a:r>
            <a:r>
              <a:rPr lang="sr-Latn-RS" dirty="0"/>
              <a:t> u glavnu aplikaciju, bez obzira na to koji je tehnološki </a:t>
            </a:r>
            <a:r>
              <a:rPr lang="sr-Latn-RS" dirty="0" err="1"/>
              <a:t>stek</a:t>
            </a:r>
            <a:r>
              <a:rPr lang="sr-Latn-RS" dirty="0"/>
              <a:t> koristio svaki od njih</a:t>
            </a:r>
            <a:r>
              <a:rPr lang="en-US" dirty="0"/>
              <a:t>. </a:t>
            </a:r>
          </a:p>
          <a:p>
            <a:r>
              <a:rPr lang="sr-Latn-RS" dirty="0"/>
              <a:t>Mogućnost dinamičkog učitavanja </a:t>
            </a:r>
            <a:r>
              <a:rPr lang="sr-Latn-RS" dirty="0" err="1"/>
              <a:t>mikrofrontenda</a:t>
            </a:r>
            <a:r>
              <a:rPr lang="sr-Latn-RS" dirty="0"/>
              <a:t> prema potrebi</a:t>
            </a:r>
            <a:r>
              <a:rPr lang="en-US" dirty="0"/>
              <a:t>. </a:t>
            </a:r>
          </a:p>
          <a:p>
            <a:r>
              <a:rPr lang="sr-Latn-RS" dirty="0"/>
              <a:t>Pruža mehanizam za upravljanje rutama i navigacijom unutar aplikacije kroz različite </a:t>
            </a:r>
            <a:r>
              <a:rPr lang="sr-Latn-RS" dirty="0" err="1"/>
              <a:t>mikrofrontend</a:t>
            </a:r>
            <a:r>
              <a:rPr lang="sr-Latn-RS" dirty="0"/>
              <a:t> delove.</a:t>
            </a:r>
            <a:r>
              <a:rPr lang="en-US" dirty="0"/>
              <a:t> </a:t>
            </a:r>
          </a:p>
          <a:p>
            <a:r>
              <a:rPr lang="en-US" dirty="0"/>
              <a:t>P</a:t>
            </a:r>
            <a:r>
              <a:rPr lang="sr-Latn-RS" dirty="0" err="1"/>
              <a:t>opularan</a:t>
            </a:r>
            <a:r>
              <a:rPr lang="sr-Latn-RS" dirty="0"/>
              <a:t> alat jer omogućava organizaciju i integraciju više </a:t>
            </a:r>
            <a:r>
              <a:rPr lang="sr-Latn-RS" dirty="0" err="1"/>
              <a:t>mikrofrontenda</a:t>
            </a:r>
            <a:r>
              <a:rPr lang="sr-Latn-RS" dirty="0"/>
              <a:t> u jednu aplikaciju sa minimalnim naporima i smanjenjem kompleksnosti.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3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798197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Razlika između </a:t>
            </a:r>
            <a:r>
              <a:rPr lang="sr-Latn-RS" dirty="0" err="1"/>
              <a:t>mikrofrontend</a:t>
            </a:r>
            <a:r>
              <a:rPr lang="sr-Latn-RS" dirty="0"/>
              <a:t> i standardnog (monolitnog) pristupa programiranju leži u tome kako se veb aplikacije razvijaju, organizuju i održavaju.</a:t>
            </a:r>
            <a:endParaRPr lang="en-US" dirty="0"/>
          </a:p>
          <a:p>
            <a:r>
              <a:rPr lang="sr-Latn-RS" b="1" dirty="0"/>
              <a:t>Skalabilnost</a:t>
            </a:r>
            <a:r>
              <a:rPr lang="en-US" dirty="0"/>
              <a:t> (</a:t>
            </a:r>
            <a:r>
              <a:rPr lang="sr-Latn-R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održavanje performansi kako se povećava obim podataka, korisnika ili zahteva</a:t>
            </a:r>
            <a:r>
              <a:rPr lang="en-US" dirty="0"/>
              <a:t>) - </a:t>
            </a:r>
            <a:r>
              <a:rPr lang="sr-Latn-RS" dirty="0" err="1"/>
              <a:t>Mikrofrontendi</a:t>
            </a:r>
            <a:r>
              <a:rPr lang="sr-Latn-RS" dirty="0"/>
              <a:t> omogućavaju skalabilnost na nivou komponenata.</a:t>
            </a:r>
            <a:endParaRPr lang="en-US" dirty="0"/>
          </a:p>
          <a:p>
            <a:r>
              <a:rPr lang="sr-Latn-RS" b="1" dirty="0"/>
              <a:t>Arhitektura</a:t>
            </a:r>
            <a:r>
              <a:rPr lang="en-US" dirty="0"/>
              <a:t> - </a:t>
            </a:r>
            <a:r>
              <a:rPr lang="sr-Latn-RS" dirty="0"/>
              <a:t>Svaki </a:t>
            </a:r>
            <a:r>
              <a:rPr lang="sr-Latn-RS" dirty="0" err="1"/>
              <a:t>mikrofrontend</a:t>
            </a:r>
            <a:r>
              <a:rPr lang="sr-Latn-RS" dirty="0"/>
              <a:t> je nezavisan modul ili aplikacija koji može da se razvija, testira i implementira nezavisno.</a:t>
            </a:r>
            <a:r>
              <a:rPr lang="en-US" dirty="0"/>
              <a:t> O</a:t>
            </a:r>
            <a:r>
              <a:rPr lang="sr-Latn-RS" dirty="0" err="1"/>
              <a:t>mogućava</a:t>
            </a:r>
            <a:r>
              <a:rPr lang="sr-Latn-RS" dirty="0"/>
              <a:t> paralelni razvoj i bržu implementaciju novih funkcionalnosti.</a:t>
            </a:r>
            <a:endParaRPr lang="en-US" dirty="0"/>
          </a:p>
          <a:p>
            <a:r>
              <a:rPr lang="sr-Latn-RS" b="1" dirty="0"/>
              <a:t>Nezavisnost</a:t>
            </a:r>
            <a:r>
              <a:rPr lang="en-US" dirty="0"/>
              <a:t> - </a:t>
            </a:r>
            <a:r>
              <a:rPr lang="sr-Latn-RS" dirty="0" err="1"/>
              <a:t>Mikrofrontendi</a:t>
            </a:r>
            <a:r>
              <a:rPr lang="sr-Latn-RS" dirty="0"/>
              <a:t> su nezavisni i mogu koristiti različite tehnologije, okvire ili biblioteke.</a:t>
            </a:r>
            <a:endParaRPr lang="en-US" dirty="0"/>
          </a:p>
          <a:p>
            <a:r>
              <a:rPr lang="sr-Latn-RS" b="1" dirty="0"/>
              <a:t>Učitavanje i performanse</a:t>
            </a:r>
            <a:r>
              <a:rPr lang="en-US" b="1" dirty="0"/>
              <a:t> </a:t>
            </a:r>
            <a:r>
              <a:rPr lang="en-US" dirty="0"/>
              <a:t>- </a:t>
            </a:r>
            <a:r>
              <a:rPr lang="sr-Latn-RS" dirty="0" err="1"/>
              <a:t>Mikrofrontendi</a:t>
            </a:r>
            <a:r>
              <a:rPr lang="sr-Latn-RS" dirty="0"/>
              <a:t> omogućavaju dinamičko učitavanje samo onih delova aplikacije koji su potrebni za određenu stranicu ili funkcionalnost</a:t>
            </a:r>
            <a:endParaRPr lang="en-US" dirty="0"/>
          </a:p>
          <a:p>
            <a:r>
              <a:rPr lang="sr-Latn-RS" b="1" dirty="0"/>
              <a:t>Održavanje</a:t>
            </a:r>
            <a:r>
              <a:rPr lang="en-US" dirty="0"/>
              <a:t> - </a:t>
            </a:r>
            <a:r>
              <a:rPr lang="sr-Latn-RS" dirty="0"/>
              <a:t>Održavanje </a:t>
            </a:r>
            <a:r>
              <a:rPr lang="sr-Latn-RS" dirty="0" err="1"/>
              <a:t>mikrofrontend</a:t>
            </a:r>
            <a:r>
              <a:rPr lang="sr-Latn-RS" dirty="0"/>
              <a:t> aplikacije je olakšano jer se svaki </a:t>
            </a:r>
            <a:r>
              <a:rPr lang="sr-Latn-RS" dirty="0" err="1"/>
              <a:t>mikrofrontend</a:t>
            </a:r>
            <a:r>
              <a:rPr lang="sr-Latn-RS" dirty="0"/>
              <a:t> može ažurirati nezavisno. Ovo smanjuje rizik od narušavanja funkcionalnosti drugih delova </a:t>
            </a:r>
            <a:r>
              <a:rPr lang="sr-Latn-RS" dirty="0" err="1"/>
              <a:t>aplikacij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4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293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6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121283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</a:t>
            </a:r>
            <a:r>
              <a:rPr lang="sr-Latn-RS" dirty="0" err="1"/>
              <a:t>osrednik</a:t>
            </a:r>
            <a:r>
              <a:rPr lang="sr-Latn-RS" dirty="0"/>
              <a:t> između klijenata i više </a:t>
            </a:r>
            <a:r>
              <a:rPr lang="sr-Latn-RS" dirty="0" err="1"/>
              <a:t>mikroservisa</a:t>
            </a:r>
            <a:r>
              <a:rPr lang="en-US" dirty="0"/>
              <a:t>. K</a:t>
            </a:r>
            <a:r>
              <a:rPr lang="sr-Latn-RS" dirty="0" err="1"/>
              <a:t>ljučni</a:t>
            </a:r>
            <a:r>
              <a:rPr lang="sr-Latn-RS" dirty="0"/>
              <a:t> </a:t>
            </a:r>
            <a:r>
              <a:rPr lang="sr-Latn-RS" dirty="0" err="1"/>
              <a:t>aspek</a:t>
            </a:r>
            <a:r>
              <a:rPr lang="en-US" dirty="0" err="1"/>
              <a:t>ti</a:t>
            </a:r>
            <a:r>
              <a:rPr lang="sr-Latn-RS" dirty="0"/>
              <a:t> API </a:t>
            </a:r>
            <a:r>
              <a:rPr lang="sr-Latn-RS" dirty="0" err="1"/>
              <a:t>Gateway</a:t>
            </a:r>
            <a:r>
              <a:rPr lang="sr-Latn-RS" dirty="0"/>
              <a:t>-a</a:t>
            </a:r>
            <a:r>
              <a:rPr lang="en-US" dirty="0"/>
              <a:t>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b="1" dirty="0" err="1"/>
              <a:t>Rutiranje</a:t>
            </a:r>
            <a:r>
              <a:rPr lang="en-US" dirty="0"/>
              <a:t> - </a:t>
            </a:r>
            <a:r>
              <a:rPr lang="sr-Latn-RS" dirty="0"/>
              <a:t>omogućava usmeravanje zahteva sa klijenata ka odgovarajućim servisima na osnovu definisanih pravila.</a:t>
            </a:r>
            <a:r>
              <a:rPr lang="en-US" dirty="0"/>
              <a:t> </a:t>
            </a:r>
            <a:r>
              <a:rPr lang="sr-Latn-RS" dirty="0"/>
              <a:t>Ovo je posebno korisno u </a:t>
            </a:r>
            <a:r>
              <a:rPr lang="sr-Latn-RS" dirty="0" err="1"/>
              <a:t>mikroservisnim</a:t>
            </a:r>
            <a:r>
              <a:rPr lang="sr-Latn-RS" dirty="0"/>
              <a:t> arhitekturama gde postoji više servisa koji rade nezavisno.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b="1" dirty="0" err="1"/>
              <a:t>Autentikacija</a:t>
            </a:r>
            <a:r>
              <a:rPr lang="sr-Latn-RS" b="1" dirty="0"/>
              <a:t> i Autorizacija</a:t>
            </a:r>
            <a:r>
              <a:rPr lang="en-US" b="1" dirty="0"/>
              <a:t> </a:t>
            </a:r>
            <a:r>
              <a:rPr lang="en-US" dirty="0"/>
              <a:t>- </a:t>
            </a:r>
            <a:r>
              <a:rPr lang="sr-Latn-RS" dirty="0"/>
              <a:t>često rukuje procesom </a:t>
            </a:r>
            <a:r>
              <a:rPr lang="sr-Latn-RS" dirty="0" err="1"/>
              <a:t>autentikacije</a:t>
            </a:r>
            <a:r>
              <a:rPr lang="sr-Latn-RS" dirty="0"/>
              <a:t> (provera identiteta korisnika) i autorizacije (dodeljivanje prava pristupa) kako bi zaštitio API-</a:t>
            </a:r>
            <a:r>
              <a:rPr lang="sr-Latn-RS" dirty="0" err="1"/>
              <a:t>jeve</a:t>
            </a:r>
            <a:r>
              <a:rPr lang="sr-Latn-RS" dirty="0"/>
              <a:t> od neovlašćenog pristupa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b="1" dirty="0"/>
              <a:t>Kontrola pristupa </a:t>
            </a:r>
            <a:r>
              <a:rPr lang="en-US" dirty="0"/>
              <a:t>- </a:t>
            </a:r>
            <a:r>
              <a:rPr lang="sr-Latn-RS" dirty="0"/>
              <a:t>API </a:t>
            </a:r>
            <a:r>
              <a:rPr lang="sr-Latn-RS" dirty="0" err="1"/>
              <a:t>Gateway</a:t>
            </a:r>
            <a:r>
              <a:rPr lang="sr-Latn-RS" dirty="0"/>
              <a:t> može implementirati politike kontrole pristupa kako bi ograničio pristup određenim resursima ili operacijama, obezbeđujući tako sigurnost sistema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b="1" dirty="0"/>
              <a:t>RBAC</a:t>
            </a:r>
            <a:r>
              <a:rPr lang="en-US" b="1" dirty="0"/>
              <a:t> - </a:t>
            </a:r>
            <a:r>
              <a:rPr lang="pl-PL" b="1" dirty="0"/>
              <a:t>Kontrola pristupa zasnovana na ulogama</a:t>
            </a:r>
            <a:r>
              <a:rPr lang="en-US" dirty="0"/>
              <a:t> - </a:t>
            </a:r>
            <a:r>
              <a:rPr lang="sr-Latn-RS" dirty="0"/>
              <a:t>Ovaj model se koristi za upravljanje pravima pristupa korisnicima na osnovu njihovih uloga u organizaciji</a:t>
            </a:r>
            <a:r>
              <a:rPr lang="en-US" dirty="0"/>
              <a:t> </a:t>
            </a:r>
            <a:r>
              <a:rPr lang="sr-Latn-RS" dirty="0"/>
              <a:t>. Svaka uloga ima set dozvoljenih akcija i aktivnosti koje korisnici koji imaju tu ulogu mogu da obavljaju u sistemu.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9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382161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Spring</a:t>
            </a:r>
            <a:r>
              <a:rPr lang="en-US" dirty="0"/>
              <a:t> - </a:t>
            </a:r>
            <a:r>
              <a:rPr lang="sr-Latn-RS" dirty="0"/>
              <a:t>popularan </a:t>
            </a:r>
            <a:r>
              <a:rPr lang="sr-Latn-RS" dirty="0" err="1"/>
              <a:t>open-source</a:t>
            </a:r>
            <a:r>
              <a:rPr lang="sr-Latn-RS" dirty="0"/>
              <a:t> okvir (</a:t>
            </a:r>
            <a:r>
              <a:rPr lang="sr-Latn-RS" dirty="0" err="1"/>
              <a:t>framework</a:t>
            </a:r>
            <a:r>
              <a:rPr lang="sr-Latn-RS" dirty="0"/>
              <a:t>) za razvoj softverskih aplikacija</a:t>
            </a:r>
            <a:r>
              <a:rPr lang="en-US" dirty="0"/>
              <a:t> u</a:t>
            </a:r>
            <a:r>
              <a:rPr lang="sr-Latn-RS" dirty="0" err="1"/>
              <a:t>ključujući</a:t>
            </a:r>
            <a:r>
              <a:rPr lang="sr-Latn-RS" dirty="0"/>
              <a:t> veb aplikacije, </a:t>
            </a:r>
            <a:r>
              <a:rPr lang="sr-Latn-RS" dirty="0" err="1"/>
              <a:t>mikroservise</a:t>
            </a:r>
            <a:r>
              <a:rPr lang="sr-Latn-RS" dirty="0"/>
              <a:t>, desktop aplikacije, serverske aplikacije i još mnogo toga u programskom jeziku Java</a:t>
            </a:r>
            <a:r>
              <a:rPr lang="en-US" dirty="0"/>
              <a:t>. </a:t>
            </a:r>
          </a:p>
          <a:p>
            <a:r>
              <a:rPr lang="en-US" b="1" dirty="0" err="1"/>
              <a:t>Mikroservis</a:t>
            </a:r>
            <a:r>
              <a:rPr lang="en-US" dirty="0"/>
              <a:t> - </a:t>
            </a:r>
            <a:r>
              <a:rPr lang="sr-Latn-RS" dirty="0"/>
              <a:t>U </a:t>
            </a:r>
            <a:r>
              <a:rPr lang="sr-Latn-RS" dirty="0" err="1"/>
              <a:t>Spring</a:t>
            </a:r>
            <a:r>
              <a:rPr lang="sr-Latn-RS" dirty="0"/>
              <a:t>-u predstavljaju arhitekturni pristup u razvoju softvera koji podrazumeva izgradnju aplikacija kao skupa manjih, autonomnih servisa (svaki servis može biti razvijan, ažuriran i </a:t>
            </a:r>
            <a:r>
              <a:rPr lang="sr-Latn-RS" dirty="0" err="1"/>
              <a:t>skaliran</a:t>
            </a:r>
            <a:r>
              <a:rPr lang="sr-Latn-RS" dirty="0"/>
              <a:t> odvojeno od ostalih servisa), svaki fokusiran na određeni poslovni kontekst</a:t>
            </a:r>
            <a:r>
              <a:rPr lang="en-US" dirty="0"/>
              <a:t>.</a:t>
            </a:r>
          </a:p>
          <a:p>
            <a:r>
              <a:rPr lang="sr-Latn-RS" b="1" dirty="0" err="1"/>
              <a:t>PostgreSQL</a:t>
            </a:r>
            <a:r>
              <a:rPr lang="en-US" dirty="0"/>
              <a:t> - </a:t>
            </a:r>
            <a:r>
              <a:rPr lang="sr-Latn-RS" dirty="0"/>
              <a:t>moćni i napredni </a:t>
            </a:r>
            <a:r>
              <a:rPr lang="sr-Latn-RS" dirty="0" err="1"/>
              <a:t>open-source</a:t>
            </a:r>
            <a:r>
              <a:rPr lang="sr-Latn-RS" dirty="0"/>
              <a:t> sistem za upravljanje bazama podataka koji se često koristi za čuvanje i manipulaciju podacima u raznim aplikacijama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10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527858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29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333824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969308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34455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636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55761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997344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05038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sr-Latn-R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083622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969835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90272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38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E82A4-A446-B3AD-E491-F676CDF39B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err="1"/>
              <a:t>Mikrofrontend</a:t>
            </a:r>
            <a:r>
              <a:rPr lang="en-US" sz="6000" dirty="0"/>
              <a:t> </a:t>
            </a:r>
            <a:r>
              <a:rPr lang="en-US" sz="6000" dirty="0" err="1"/>
              <a:t>arhitektura</a:t>
            </a:r>
            <a:r>
              <a:rPr lang="en-US" sz="6000" dirty="0"/>
              <a:t> u </a:t>
            </a:r>
            <a:r>
              <a:rPr lang="en-US" sz="6000" dirty="0" err="1"/>
              <a:t>razvoju</a:t>
            </a:r>
            <a:r>
              <a:rPr lang="en-US" sz="6000" dirty="0"/>
              <a:t> </a:t>
            </a:r>
            <a:r>
              <a:rPr lang="en-US" sz="6000" dirty="0" err="1"/>
              <a:t>klijentskih</a:t>
            </a:r>
            <a:r>
              <a:rPr lang="en-US" sz="6000" dirty="0"/>
              <a:t> </a:t>
            </a:r>
            <a:r>
              <a:rPr lang="en-US" sz="6000" dirty="0" err="1"/>
              <a:t>veb</a:t>
            </a:r>
            <a:r>
              <a:rPr lang="en-US" sz="6000" dirty="0"/>
              <a:t> </a:t>
            </a:r>
            <a:r>
              <a:rPr lang="en-US" sz="6000" dirty="0" err="1"/>
              <a:t>aplikacija</a:t>
            </a:r>
            <a:endParaRPr lang="sr-Latn-R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BDE09-69BE-DE56-4C84-0773CD4A70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Student – Jovan </a:t>
            </a:r>
            <a:r>
              <a:rPr lang="sr-Latn-RS" dirty="0" err="1"/>
              <a:t>ćorilić</a:t>
            </a:r>
            <a:endParaRPr lang="sr-Latn-RS" dirty="0"/>
          </a:p>
          <a:p>
            <a:r>
              <a:rPr lang="sr-Latn-RS" dirty="0"/>
              <a:t>Profesor – </a:t>
            </a:r>
            <a:r>
              <a:rPr lang="sr-Latn-RS" dirty="0" err="1"/>
              <a:t>milan</a:t>
            </a:r>
            <a:r>
              <a:rPr lang="sr-Latn-RS" dirty="0"/>
              <a:t> </a:t>
            </a:r>
            <a:r>
              <a:rPr lang="sr-Latn-RS" dirty="0" err="1"/>
              <a:t>segedinac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635752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DA2AAE-84DE-3FEA-BD66-B05C72214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" t="9999" r="64850"/>
          <a:stretch/>
        </p:blipFill>
        <p:spPr>
          <a:xfrm>
            <a:off x="1952978" y="1793901"/>
            <a:ext cx="423704" cy="55973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0833A60-BCB5-DDF2-8C3B-3350B99E873F}"/>
              </a:ext>
            </a:extLst>
          </p:cNvPr>
          <p:cNvGrpSpPr/>
          <p:nvPr/>
        </p:nvGrpSpPr>
        <p:grpSpPr>
          <a:xfrm>
            <a:off x="4397444" y="1444414"/>
            <a:ext cx="6758236" cy="5249897"/>
            <a:chOff x="4372818" y="1845734"/>
            <a:chExt cx="5596805" cy="41967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169AE56-41BC-8599-99B2-98C95A9FF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2818" y="1845734"/>
              <a:ext cx="5596805" cy="4196765"/>
            </a:xfrm>
            <a:prstGeom prst="rect">
              <a:avLst/>
            </a:prstGeom>
          </p:spPr>
        </p:pic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1AC878B8-598E-A926-A474-6FD05D40B8F1}"/>
                </a:ext>
              </a:extLst>
            </p:cNvPr>
            <p:cNvSpPr/>
            <p:nvPr/>
          </p:nvSpPr>
          <p:spPr>
            <a:xfrm>
              <a:off x="6622742" y="4891596"/>
              <a:ext cx="2734322" cy="532660"/>
            </a:xfrm>
            <a:prstGeom prst="flowChartMagneticDisk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Database</a:t>
              </a:r>
              <a:endParaRPr lang="sr-Latn-R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2AC74A3-45AD-AA17-32F2-34A476A5AA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83" y="4707467"/>
            <a:ext cx="2817230" cy="15043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814AF-7415-94ED-2EF1-D14F7E3F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</a:t>
            </a:r>
            <a:r>
              <a:rPr lang="en-US" dirty="0" err="1"/>
              <a:t>Eprodavnica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43F9-33E6-AADF-616E-EFBDA000C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Spring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Mikroservisi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Controller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DTO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Mapper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Model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Service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Repository </a:t>
            </a:r>
            <a:r>
              <a:rPr lang="en-US" dirty="0" err="1"/>
              <a:t>klase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PostgreSQL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88316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E8586-FE45-0821-1380-C111DE139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Frontend</a:t>
            </a:r>
            <a:r>
              <a:rPr lang="sr-Latn-RS" dirty="0"/>
              <a:t> programiranje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63EB1-5E8F-9118-9F9E-A000A48C0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Klijentska strana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HTML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CSS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</a:t>
            </a:r>
            <a:r>
              <a:rPr lang="sr-Latn-RS" sz="2400" dirty="0" err="1"/>
              <a:t>Javascript</a:t>
            </a: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sz="2400" dirty="0" err="1"/>
              <a:t>Typescript</a:t>
            </a:r>
            <a:r>
              <a:rPr lang="sr-Latn-RS" sz="24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</a:t>
            </a:r>
            <a:r>
              <a:rPr lang="sr-Latn-RS" sz="2400" dirty="0" err="1"/>
              <a:t>Angular</a:t>
            </a:r>
            <a:endParaRPr lang="sr-Latn-R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6723D-FFCA-6F35-5215-D36EB510A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11" y="1901805"/>
            <a:ext cx="3648722" cy="2023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4ED74-C6E6-8496-2498-DDA1ED504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46" y="4218668"/>
            <a:ext cx="1496627" cy="14966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BAB39E-CC18-2F2A-6686-5AABB1E458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455" y="4100222"/>
            <a:ext cx="1749756" cy="184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8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C5327-AF46-9434-B736-3D0FDA4B6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Mikrofrontend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20CE7-81A9-CB9F-6BC1-B753A7159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Samostalna aplikacija ili modul koji je fokusiran na specifičnu funkcionalnost ili deo korisničkog interfejsa.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>
                <a:cs typeface="Times New Roman" panose="02020603050405020304" pitchFamily="18" charset="0"/>
              </a:rPr>
              <a:t> </a:t>
            </a:r>
            <a:r>
              <a:rPr lang="sr-Latn-RS" sz="2400" dirty="0">
                <a:cs typeface="Times New Roman" panose="02020603050405020304" pitchFamily="18" charset="0"/>
              </a:rPr>
              <a:t>Single-</a:t>
            </a:r>
            <a:r>
              <a:rPr lang="sr-Latn-RS" sz="2400" dirty="0" err="1">
                <a:cs typeface="Times New Roman" panose="02020603050405020304" pitchFamily="18" charset="0"/>
              </a:rPr>
              <a:t>Spa</a:t>
            </a:r>
            <a:endParaRPr lang="sr-Latn-R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D3748-0DB9-A120-C9C9-C2FE9C7106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1" b="4779"/>
          <a:stretch/>
        </p:blipFill>
        <p:spPr>
          <a:xfrm>
            <a:off x="2732828" y="2217325"/>
            <a:ext cx="6787303" cy="416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52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314B5-FB59-A582-5C0C-234C027D4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058401" cy="1450757"/>
          </a:xfrm>
        </p:spPr>
        <p:txBody>
          <a:bodyPr/>
          <a:lstStyle/>
          <a:p>
            <a:r>
              <a:rPr lang="sr-Latn-RS" dirty="0" err="1"/>
              <a:t>Mikrofrontend</a:t>
            </a:r>
            <a:r>
              <a:rPr lang="sr-Latn-RS" dirty="0"/>
              <a:t> </a:t>
            </a:r>
            <a:r>
              <a:rPr lang="sr-Latn-RS" dirty="0" err="1"/>
              <a:t>vs</a:t>
            </a:r>
            <a:r>
              <a:rPr lang="sr-Latn-RS" dirty="0"/>
              <a:t>. </a:t>
            </a:r>
            <a:r>
              <a:rPr lang="en-US" dirty="0"/>
              <a:t>M</a:t>
            </a:r>
            <a:r>
              <a:rPr lang="sr-Latn-RS" dirty="0" err="1"/>
              <a:t>onolit</a:t>
            </a:r>
            <a:r>
              <a:rPr lang="en-US" dirty="0"/>
              <a:t>n</a:t>
            </a:r>
            <a:r>
              <a:rPr lang="sr-Latn-RS" dirty="0"/>
              <a:t>i pristup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3123-AD40-BA43-B5F9-0742414B7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Skalabilnost </a:t>
            </a:r>
            <a:r>
              <a:rPr lang="sr-Latn-R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(održavanje performansi kako se povećava obim podataka, korisnika ili zahteva )</a:t>
            </a:r>
            <a:r>
              <a:rPr lang="sr-Latn-R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Arhitektura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cs typeface="Times New Roman" panose="02020603050405020304" pitchFamily="18" charset="0"/>
              </a:rPr>
              <a:t> </a:t>
            </a: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Nezavisnost</a:t>
            </a:r>
            <a:endParaRPr lang="sr-Latn-R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Učitavanje i performanse</a:t>
            </a:r>
            <a:endParaRPr lang="sr-Latn-R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cs typeface="Times New Roman" panose="02020603050405020304" pitchFamily="18" charset="0"/>
              </a:rPr>
              <a:t> </a:t>
            </a: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Održavanje</a:t>
            </a:r>
            <a:endParaRPr lang="sr-Latn-R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3552C3-079A-BB55-ACF4-8FD4AFC109A8}"/>
              </a:ext>
            </a:extLst>
          </p:cNvPr>
          <p:cNvGrpSpPr/>
          <p:nvPr/>
        </p:nvGrpSpPr>
        <p:grpSpPr>
          <a:xfrm>
            <a:off x="4630592" y="2161415"/>
            <a:ext cx="7434024" cy="3884277"/>
            <a:chOff x="4630592" y="2161415"/>
            <a:chExt cx="7434024" cy="388427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840CA3C-FB7A-2CB0-DD8A-866C1715ED45}"/>
                </a:ext>
              </a:extLst>
            </p:cNvPr>
            <p:cNvGrpSpPr/>
            <p:nvPr/>
          </p:nvGrpSpPr>
          <p:grpSpPr>
            <a:xfrm>
              <a:off x="4630592" y="2161415"/>
              <a:ext cx="7434024" cy="3884277"/>
              <a:chOff x="4630592" y="2161415"/>
              <a:chExt cx="7434024" cy="38842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D0C4F10-4933-7BA8-3DBB-19A4ABAC54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0592" y="2161415"/>
                <a:ext cx="7434024" cy="3884277"/>
              </a:xfrm>
              <a:prstGeom prst="rect">
                <a:avLst/>
              </a:prstGeom>
            </p:spPr>
          </p:pic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DED4241A-F336-FA73-64E1-6EA71AE4AD96}"/>
                  </a:ext>
                </a:extLst>
              </p:cNvPr>
              <p:cNvCxnSpPr/>
              <p:nvPr/>
            </p:nvCxnSpPr>
            <p:spPr>
              <a:xfrm>
                <a:off x="7910004" y="6045692"/>
                <a:ext cx="102093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DA1B4A0-9370-5872-AD02-F90A41AED1E1}"/>
                </a:ext>
              </a:extLst>
            </p:cNvPr>
            <p:cNvCxnSpPr/>
            <p:nvPr/>
          </p:nvCxnSpPr>
          <p:spPr>
            <a:xfrm>
              <a:off x="10715348" y="6045692"/>
              <a:ext cx="102980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2834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4733-EB3B-994F-70BB-809FB091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Mikrofrontendi</a:t>
            </a:r>
            <a:r>
              <a:rPr lang="en-US" dirty="0"/>
              <a:t> </a:t>
            </a:r>
            <a:r>
              <a:rPr lang="en-US" dirty="0" err="1"/>
              <a:t>Eprodavnice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263EB-C689-B133-035D-89B543CE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Dashboard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r>
              <a:rPr lang="en-U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C6657-B7E6-5487-045B-2A0C145100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4" r="1050" b="10485"/>
          <a:stretch/>
        </p:blipFill>
        <p:spPr>
          <a:xfrm>
            <a:off x="1561693" y="2202162"/>
            <a:ext cx="9068614" cy="404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83F5D8-45E4-5D53-5498-1D7E9BEF4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7" y="3104116"/>
            <a:ext cx="3722449" cy="2763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F57FA2-58B2-97D3-6A6A-0DCEF3659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487" y="2615533"/>
            <a:ext cx="3186749" cy="3609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6A29B-5ECD-DB91-1876-AD2EF24BD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938" y="3047338"/>
            <a:ext cx="2472545" cy="27463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C21196-E145-E953-ECCB-766A94348A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32" y="3901072"/>
            <a:ext cx="3637788" cy="116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5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28DF8-A9C2-A2C2-43C7-66A1DB2DB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4379"/>
            <a:ext cx="10058400" cy="748454"/>
          </a:xfrm>
        </p:spPr>
        <p:txBody>
          <a:bodyPr/>
          <a:lstStyle/>
          <a:p>
            <a:r>
              <a:rPr lang="en-US" dirty="0" err="1"/>
              <a:t>Mikrofrontendi</a:t>
            </a:r>
            <a:r>
              <a:rPr lang="en-US" dirty="0"/>
              <a:t> </a:t>
            </a:r>
            <a:r>
              <a:rPr lang="en-US" dirty="0" err="1"/>
              <a:t>Eprodavnice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6FC3-B761-56F5-1A1F-414F86982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23025"/>
            <a:ext cx="10058400" cy="4023360"/>
          </a:xfrm>
        </p:spPr>
        <p:txBody>
          <a:bodyPr/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9D8FE-9502-4336-D7AC-AB6CD5FCF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5" r="1396" b="7946"/>
          <a:stretch/>
        </p:blipFill>
        <p:spPr>
          <a:xfrm>
            <a:off x="1158832" y="1473523"/>
            <a:ext cx="10317745" cy="4764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31250B-86DA-C917-727A-83C061EDF8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6" r="918"/>
          <a:stretch/>
        </p:blipFill>
        <p:spPr>
          <a:xfrm>
            <a:off x="1592063" y="1466813"/>
            <a:ext cx="9441105" cy="4750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3B9F5-E45E-D2CD-52E1-5C72A91DCC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 b="22028"/>
          <a:stretch/>
        </p:blipFill>
        <p:spPr>
          <a:xfrm>
            <a:off x="1158832" y="1778741"/>
            <a:ext cx="10517920" cy="3956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A3C447-F97E-EB59-2670-5861E54D99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330" y="2665716"/>
            <a:ext cx="4329500" cy="2084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815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5ECE3-7989-6D86-5086-C77791C30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1692"/>
            <a:ext cx="10058400" cy="748454"/>
          </a:xfrm>
        </p:spPr>
        <p:txBody>
          <a:bodyPr>
            <a:normAutofit/>
          </a:bodyPr>
          <a:lstStyle/>
          <a:p>
            <a:r>
              <a:rPr lang="en-US" dirty="0" err="1"/>
              <a:t>Mikrofrontendi</a:t>
            </a:r>
            <a:r>
              <a:rPr lang="en-US" dirty="0"/>
              <a:t> </a:t>
            </a:r>
            <a:r>
              <a:rPr lang="en-US" dirty="0" err="1"/>
              <a:t>Eprodavnice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52754-4538-A9A7-118F-26F4DB8C4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009844"/>
            <a:ext cx="3997449" cy="652688"/>
          </a:xfrm>
        </p:spPr>
        <p:txBody>
          <a:bodyPr>
            <a:normAutofit/>
          </a:bodyPr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Category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0639A-7671-7333-19E2-6AC02F6CD6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3" r="1240" b="7410"/>
          <a:stretch/>
        </p:blipFill>
        <p:spPr>
          <a:xfrm>
            <a:off x="1060277" y="1403287"/>
            <a:ext cx="10347775" cy="476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D6AFEB-33A6-8823-F7C7-499E12940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653" y="2743410"/>
            <a:ext cx="3876694" cy="1976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66CDCF-A1D7-EB79-AE46-2E772880DA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3" b="37533"/>
          <a:stretch/>
        </p:blipFill>
        <p:spPr>
          <a:xfrm>
            <a:off x="1060277" y="2153850"/>
            <a:ext cx="10365154" cy="3041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747885-DE53-3FFF-F6E6-7328B808EF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4" r="970" b="14544"/>
          <a:stretch/>
        </p:blipFill>
        <p:spPr>
          <a:xfrm>
            <a:off x="1312752" y="1622011"/>
            <a:ext cx="9969114" cy="4207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581DAE-A87B-C890-7EE7-7D99F2D702FA}"/>
              </a:ext>
            </a:extLst>
          </p:cNvPr>
          <p:cNvSpPr txBox="1"/>
          <p:nvPr/>
        </p:nvSpPr>
        <p:spPr>
          <a:xfrm>
            <a:off x="1097278" y="986760"/>
            <a:ext cx="315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20305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8541-C149-A370-D8ED-B5A9F87DE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0570"/>
            <a:ext cx="10058400" cy="748454"/>
          </a:xfrm>
        </p:spPr>
        <p:txBody>
          <a:bodyPr/>
          <a:lstStyle/>
          <a:p>
            <a:r>
              <a:rPr lang="en-US" dirty="0" err="1"/>
              <a:t>Mikrofrontendi</a:t>
            </a:r>
            <a:r>
              <a:rPr lang="en-US" dirty="0"/>
              <a:t> </a:t>
            </a:r>
            <a:r>
              <a:rPr lang="en-US" dirty="0" err="1"/>
              <a:t>Eprodavnice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5744-B89D-3200-4246-FBED983DE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19024"/>
            <a:ext cx="4202689" cy="646390"/>
          </a:xfrm>
        </p:spPr>
        <p:txBody>
          <a:bodyPr/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Review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4797C-0AD6-F076-2894-4A82C361F0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9" r="1043" b="25570"/>
          <a:stretch/>
        </p:blipFill>
        <p:spPr>
          <a:xfrm>
            <a:off x="964005" y="1726459"/>
            <a:ext cx="10823720" cy="3926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B42D7-D770-9889-41C8-5E4A9CCFE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081" y="2344140"/>
            <a:ext cx="3571568" cy="2691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D4AD45-CA2B-970C-31E8-3B093EC07A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4" r="1117" b="15755"/>
          <a:stretch/>
        </p:blipFill>
        <p:spPr>
          <a:xfrm>
            <a:off x="952945" y="1504747"/>
            <a:ext cx="10834780" cy="4520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ED4A96-1F13-B762-7959-05DA3E09C2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r="825" b="54201"/>
          <a:stretch/>
        </p:blipFill>
        <p:spPr>
          <a:xfrm>
            <a:off x="952945" y="2235484"/>
            <a:ext cx="10823720" cy="2229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A2AFC5-D52B-B362-8CE3-EB01E0D878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6" r="980" b="34297"/>
          <a:stretch/>
        </p:blipFill>
        <p:spPr>
          <a:xfrm>
            <a:off x="1058566" y="1696441"/>
            <a:ext cx="10612477" cy="3307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6703F8-8887-6DD9-63AE-6C236572F899}"/>
              </a:ext>
            </a:extLst>
          </p:cNvPr>
          <p:cNvSpPr txBox="1"/>
          <p:nvPr/>
        </p:nvSpPr>
        <p:spPr>
          <a:xfrm>
            <a:off x="1097280" y="1002751"/>
            <a:ext cx="3306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00300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55B3C-3AA4-756D-DC90-1D02AD461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45E73-68CE-056C-DBAE-2E90D3324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1800" dirty="0">
                <a:latin typeface="Calibri Light" panose="020F0302020204030204" pitchFamily="34" charset="0"/>
                <a:cs typeface="Times New Roman" panose="02020603050405020304" pitchFamily="18" charset="0"/>
              </a:rPr>
              <a:t>P</a:t>
            </a:r>
            <a:r>
              <a:rPr lang="sr-Latn-RS" sz="18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osrednik</a:t>
            </a:r>
            <a:r>
              <a:rPr lang="sr-Latn-R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između klijenata i </a:t>
            </a:r>
            <a:r>
              <a:rPr lang="en-US" sz="18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servera</a:t>
            </a:r>
            <a:endParaRPr lang="en-US" sz="18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Karakteristike</a:t>
            </a:r>
            <a:endParaRPr lang="en-US" sz="1800" dirty="0"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Rutiranje</a:t>
            </a:r>
            <a:r>
              <a:rPr lang="sr-Latn-R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4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Autentikacija</a:t>
            </a:r>
            <a:r>
              <a:rPr lang="sr-Latn-R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 Autorizacija</a:t>
            </a:r>
            <a:endParaRPr lang="en-US" sz="1400" dirty="0"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Kontrola pristupa</a:t>
            </a:r>
            <a:endParaRPr lang="en-US" sz="1600" dirty="0"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Role-based access control (RBAC)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C421A-132A-9450-E358-86BD5EC42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188" y="1925311"/>
            <a:ext cx="6096012" cy="338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03E79D2-9461-3E51-A3B0-9566D4C2A283}"/>
              </a:ext>
            </a:extLst>
          </p:cNvPr>
          <p:cNvGrpSpPr/>
          <p:nvPr/>
        </p:nvGrpSpPr>
        <p:grpSpPr>
          <a:xfrm>
            <a:off x="1097280" y="3943350"/>
            <a:ext cx="3638209" cy="2219450"/>
            <a:chOff x="1097280" y="3943350"/>
            <a:chExt cx="3638209" cy="221945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EFF661C-23A0-7BB8-597E-2D33B6561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280" y="3943350"/>
              <a:ext cx="3638209" cy="2219450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3C6FF91-AEEF-AF84-DDBB-DC16DAEA69EF}"/>
                </a:ext>
              </a:extLst>
            </p:cNvPr>
            <p:cNvCxnSpPr/>
            <p:nvPr/>
          </p:nvCxnSpPr>
          <p:spPr>
            <a:xfrm flipV="1">
              <a:off x="3089275" y="4371975"/>
              <a:ext cx="438150" cy="327025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E462E91-414D-F1B5-96E1-BBE25D1DCB11}"/>
                </a:ext>
              </a:extLst>
            </p:cNvPr>
            <p:cNvCxnSpPr/>
            <p:nvPr/>
          </p:nvCxnSpPr>
          <p:spPr>
            <a:xfrm>
              <a:off x="3089275" y="4927600"/>
              <a:ext cx="438150" cy="26035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487C13-93F2-E7A5-F49C-091073F18EC4}"/>
                </a:ext>
              </a:extLst>
            </p:cNvPr>
            <p:cNvCxnSpPr/>
            <p:nvPr/>
          </p:nvCxnSpPr>
          <p:spPr>
            <a:xfrm flipV="1">
              <a:off x="3089275" y="5394325"/>
              <a:ext cx="438150" cy="33655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364866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242</TotalTime>
  <Words>836</Words>
  <Application>Microsoft Office PowerPoint</Application>
  <PresentationFormat>Widescreen</PresentationFormat>
  <Paragraphs>80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Söhne</vt:lpstr>
      <vt:lpstr>Retrospect</vt:lpstr>
      <vt:lpstr>Mikrofrontend arhitektura u razvoju klijentskih veb aplikacija</vt:lpstr>
      <vt:lpstr>Frontend programiranje</vt:lpstr>
      <vt:lpstr>Mikrofrontend</vt:lpstr>
      <vt:lpstr>Mikrofrontend vs. Monolitni pristup</vt:lpstr>
      <vt:lpstr>Mikrofrontendi Eprodavnice</vt:lpstr>
      <vt:lpstr>Mikrofrontendi Eprodavnice</vt:lpstr>
      <vt:lpstr>Mikrofrontendi Eprodavnice</vt:lpstr>
      <vt:lpstr>Mikrofrontendi Eprodavnice</vt:lpstr>
      <vt:lpstr>Api Gateway</vt:lpstr>
      <vt:lpstr>Backend Eprodavnica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Eprodavnica</dc:title>
  <dc:creator>Kssbc</dc:creator>
  <cp:lastModifiedBy>Kssbc</cp:lastModifiedBy>
  <cp:revision>89</cp:revision>
  <dcterms:created xsi:type="dcterms:W3CDTF">2023-12-18T09:35:58Z</dcterms:created>
  <dcterms:modified xsi:type="dcterms:W3CDTF">2023-12-24T17:56:12Z</dcterms:modified>
</cp:coreProperties>
</file>